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0" r:id="rId2"/>
    <p:sldMasterId id="2147483684" r:id="rId3"/>
  </p:sldMasterIdLst>
  <p:notesMasterIdLst>
    <p:notesMasterId r:id="rId25"/>
  </p:notesMasterIdLst>
  <p:sldIdLst>
    <p:sldId id="256" r:id="rId4"/>
    <p:sldId id="276" r:id="rId5"/>
    <p:sldId id="278" r:id="rId6"/>
    <p:sldId id="290" r:id="rId7"/>
    <p:sldId id="277" r:id="rId8"/>
    <p:sldId id="279" r:id="rId9"/>
    <p:sldId id="293" r:id="rId10"/>
    <p:sldId id="297" r:id="rId11"/>
    <p:sldId id="280" r:id="rId12"/>
    <p:sldId id="281" r:id="rId13"/>
    <p:sldId id="282" r:id="rId14"/>
    <p:sldId id="283" r:id="rId15"/>
    <p:sldId id="288" r:id="rId16"/>
    <p:sldId id="289" r:id="rId17"/>
    <p:sldId id="287" r:id="rId18"/>
    <p:sldId id="286" r:id="rId19"/>
    <p:sldId id="292" r:id="rId20"/>
    <p:sldId id="291" r:id="rId21"/>
    <p:sldId id="284" r:id="rId22"/>
    <p:sldId id="285" r:id="rId23"/>
    <p:sldId id="274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Windows User" initials="WU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923" autoAdjust="0"/>
    <p:restoredTop sz="94660"/>
  </p:normalViewPr>
  <p:slideViewPr>
    <p:cSldViewPr snapToGrid="0">
      <p:cViewPr>
        <p:scale>
          <a:sx n="62" d="100"/>
          <a:sy n="62" d="100"/>
        </p:scale>
        <p:origin x="-1254" y="-3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commentAuthors" Target="commentAuthor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AE3E5B-CFBB-4D5A-901D-85FC912345A7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436D91-BC8D-4884-B0DD-BA09D73AE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9333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BEF20-A39B-4939-A8D0-73BCB31A3D33}" type="datetime1">
              <a:rPr lang="en-US" smtClean="0"/>
              <a:t>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A0021-A31D-4EAF-ACC3-76B0558D7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337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723FC-7354-4728-99BE-6A2810A92434}" type="datetime1">
              <a:rPr lang="en-US" smtClean="0"/>
              <a:t>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A0021-A31D-4EAF-ACC3-76B0558D7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863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F7D66-B1BD-40BC-B3D2-EBFA5ADC5775}" type="datetime1">
              <a:rPr lang="en-US" smtClean="0"/>
              <a:t>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A0021-A31D-4EAF-ACC3-76B0558D7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4743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914400" y="2130434"/>
            <a:ext cx="103632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16/06/1442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6698777"/>
      </p:ext>
    </p:extLst>
  </p:cSld>
  <p:clrMapOvr>
    <a:masterClrMapping/>
  </p:clrMapOvr>
  <p:transition>
    <p:push dir="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16/06/1442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1752157"/>
      </p:ext>
    </p:extLst>
  </p:cSld>
  <p:clrMapOvr>
    <a:masterClrMapping/>
  </p:clrMapOvr>
  <p:transition>
    <p:push dir="d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63084" y="4406909"/>
            <a:ext cx="103632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16/06/1442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2376928"/>
      </p:ext>
    </p:extLst>
  </p:cSld>
  <p:clrMapOvr>
    <a:masterClrMapping/>
  </p:clrMapOvr>
  <p:transition>
    <p:push dir="d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16/06/1442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6441313"/>
      </p:ext>
    </p:extLst>
  </p:cSld>
  <p:clrMapOvr>
    <a:masterClrMapping/>
  </p:clrMapOvr>
  <p:transition>
    <p:push dir="d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93373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93373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16/06/1442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1873752"/>
      </p:ext>
    </p:extLst>
  </p:cSld>
  <p:clrMapOvr>
    <a:masterClrMapping/>
  </p:clrMapOvr>
  <p:transition>
    <p:push dir="d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16/06/1442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0315798"/>
      </p:ext>
    </p:extLst>
  </p:cSld>
  <p:clrMapOvr>
    <a:masterClrMapping/>
  </p:clrMapOvr>
  <p:transition>
    <p:push dir="d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16/06/1442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6641934"/>
      </p:ext>
    </p:extLst>
  </p:cSld>
  <p:clrMapOvr>
    <a:masterClrMapping/>
  </p:clrMapOvr>
  <p:transition>
    <p:push dir="d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766733" y="273059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16/06/1442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4394229"/>
      </p:ext>
    </p:extLst>
  </p:cSld>
  <p:clrMapOvr>
    <a:masterClrMapping/>
  </p:clrMapOvr>
  <p:transition>
    <p:push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4910-1804-47E1-B19A-3AC6DD07E70C}" type="datetime1">
              <a:rPr lang="en-US" smtClean="0"/>
              <a:t>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A0021-A31D-4EAF-ACC3-76B0558D7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56917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16/06/1442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1880987"/>
      </p:ext>
    </p:extLst>
  </p:cSld>
  <p:clrMapOvr>
    <a:masterClrMapping/>
  </p:clrMapOvr>
  <p:transition>
    <p:push dir="d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16/06/1442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559747"/>
      </p:ext>
    </p:extLst>
  </p:cSld>
  <p:clrMapOvr>
    <a:masterClrMapping/>
  </p:clrMapOvr>
  <p:transition>
    <p:push dir="d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839200" y="274647"/>
            <a:ext cx="27432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609600" y="274647"/>
            <a:ext cx="80264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16/06/1442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2352064"/>
      </p:ext>
    </p:extLst>
  </p:cSld>
  <p:clrMapOvr>
    <a:masterClrMapping/>
  </p:clrMapOvr>
  <p:transition>
    <p:push dir="d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16/06/1442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5532966"/>
      </p:ext>
    </p:extLst>
  </p:cSld>
  <p:clrMapOvr>
    <a:masterClrMapping/>
  </p:clrMapOvr>
  <p:transition>
    <p:push dir="d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16/06/1442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5550863"/>
      </p:ext>
    </p:extLst>
  </p:cSld>
  <p:clrMapOvr>
    <a:masterClrMapping/>
  </p:clrMapOvr>
  <p:transition>
    <p:push dir="d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16/06/1442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7412442"/>
      </p:ext>
    </p:extLst>
  </p:cSld>
  <p:clrMapOvr>
    <a:masterClrMapping/>
  </p:clrMapOvr>
  <p:transition>
    <p:push dir="d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16/06/1442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860465"/>
      </p:ext>
    </p:extLst>
  </p:cSld>
  <p:clrMapOvr>
    <a:masterClrMapping/>
  </p:clrMapOvr>
  <p:transition>
    <p:push dir="d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16/06/1442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9222199"/>
      </p:ext>
    </p:extLst>
  </p:cSld>
  <p:clrMapOvr>
    <a:masterClrMapping/>
  </p:clrMapOvr>
  <p:transition>
    <p:push dir="d"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16/06/1442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473065"/>
      </p:ext>
    </p:extLst>
  </p:cSld>
  <p:clrMapOvr>
    <a:masterClrMapping/>
  </p:clrMapOvr>
  <p:transition>
    <p:push dir="d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16/06/1442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0885791"/>
      </p:ext>
    </p:extLst>
  </p:cSld>
  <p:clrMapOvr>
    <a:masterClrMapping/>
  </p:clrMapOvr>
  <p:transition>
    <p:push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6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71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69C8C-DFCD-4F50-8B7D-75511E3528FE}" type="datetime1">
              <a:rPr lang="en-US" smtClean="0"/>
              <a:t>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A0021-A31D-4EAF-ACC3-76B0558D7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85392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16/06/1442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0268612"/>
      </p:ext>
    </p:extLst>
  </p:cSld>
  <p:clrMapOvr>
    <a:masterClrMapping/>
  </p:clrMapOvr>
  <p:transition>
    <p:push dir="d"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16/06/1442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7904758"/>
      </p:ext>
    </p:extLst>
  </p:cSld>
  <p:clrMapOvr>
    <a:masterClrMapping/>
  </p:clrMapOvr>
  <p:transition>
    <p:push dir="d"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16/06/1442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520035"/>
      </p:ext>
    </p:extLst>
  </p:cSld>
  <p:clrMapOvr>
    <a:masterClrMapping/>
  </p:clrMapOvr>
  <p:transition>
    <p:push dir="d"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16/06/1442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0815812"/>
      </p:ext>
    </p:extLst>
  </p:cSld>
  <p:clrMapOvr>
    <a:masterClrMapping/>
  </p:clrMapOvr>
  <p:transition>
    <p:push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9CC95-D0CA-4C82-83F6-2E42BE2E52E0}" type="datetime1">
              <a:rPr lang="en-US" smtClean="0"/>
              <a:t>1/29/2021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A0021-A31D-4EAF-ACC3-76B0558D7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777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107A7-09A8-489F-928E-CDB9F3A1AEF2}" type="datetime1">
              <a:rPr lang="en-US" smtClean="0"/>
              <a:t>1/29/2021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A0021-A31D-4EAF-ACC3-76B0558D7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701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8EF1E-4D2F-48EB-A79B-028149AB3C46}" type="datetime1">
              <a:rPr lang="en-US" smtClean="0"/>
              <a:t>1/29/2021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A0021-A31D-4EAF-ACC3-76B0558D7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690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8F18E-CC7E-422B-A971-5357996E36AC}" type="datetime1">
              <a:rPr lang="en-US" smtClean="0"/>
              <a:t>1/29/2021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A0021-A31D-4EAF-ACC3-76B0558D7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787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33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83A8B-D819-4150-B46D-D665598F24D4}" type="datetime1">
              <a:rPr lang="en-US" smtClean="0"/>
              <a:t>1/29/2021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A0021-A31D-4EAF-ACC3-76B0558D7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462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33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40E37-BAA9-407C-B675-F0D34D20F68A}" type="datetime1">
              <a:rPr lang="en-US" smtClean="0"/>
              <a:t>1/29/2021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A0021-A31D-4EAF-ACC3-76B0558D7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100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8B29A6-AF6B-49BD-813C-0DBB07A6F925}" type="datetime1">
              <a:rPr lang="en-US" smtClean="0"/>
              <a:t>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1A0021-A31D-4EAF-ACC3-76B0558D7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226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09600" y="1600206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737600" y="6356359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1"/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 rtl="1"/>
              <a:t>16/06/1442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165600" y="6356359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1"/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09600" y="6356359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1"/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 rtl="1"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0190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push dir="d"/>
  </p:transition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1"/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 rtl="1"/>
              <a:t>16/06/1442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1"/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1"/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 rtl="1"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9998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push dir="d"/>
  </p:transition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H="1">
            <a:off x="273557" y="1437316"/>
            <a:ext cx="11514667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2234031" y="239211"/>
            <a:ext cx="701339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IQ" sz="3600" b="1" dirty="0" smtClean="0"/>
              <a:t> </a:t>
            </a:r>
            <a:r>
              <a:rPr lang="en-US" sz="3600" b="1" dirty="0" smtClean="0"/>
              <a:t>Fundamentals of Nursing(1</a:t>
            </a:r>
            <a:r>
              <a:rPr lang="en-US" sz="3600" b="1" baseline="30000" dirty="0" smtClean="0"/>
              <a:t>st</a:t>
            </a:r>
            <a:r>
              <a:rPr lang="en-US" sz="3600" b="1" dirty="0" smtClean="0"/>
              <a:t> Stage)</a:t>
            </a:r>
            <a:endParaRPr lang="en-US" sz="3600" b="1" dirty="0"/>
          </a:p>
        </p:txBody>
      </p:sp>
      <p:pic>
        <p:nvPicPr>
          <p:cNvPr id="16" name="Picture 2" descr="Image result for university of basrah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517" y="195296"/>
            <a:ext cx="1148443" cy="112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4664DB9F-59BB-47A5-8080-662EED16E9E1}"/>
              </a:ext>
            </a:extLst>
          </p:cNvPr>
          <p:cNvSpPr/>
          <p:nvPr/>
        </p:nvSpPr>
        <p:spPr>
          <a:xfrm>
            <a:off x="5203065" y="1770089"/>
            <a:ext cx="6667507" cy="27669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000" b="1" dirty="0" smtClean="0"/>
              <a:t>Surgical hand antisepsis (Practice)</a:t>
            </a:r>
          </a:p>
          <a:p>
            <a:pPr algn="ctr">
              <a:lnSpc>
                <a:spcPct val="150000"/>
              </a:lnSpc>
            </a:pPr>
            <a:r>
              <a:rPr lang="en-US" sz="4000" b="1" dirty="0" smtClean="0"/>
              <a:t>Lecture 2</a:t>
            </a:r>
            <a:endParaRPr lang="en-US" sz="4000" b="1" dirty="0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xmlns="" id="{EF240524-FD1C-4D7A-81C5-EC549C440BAE}"/>
              </a:ext>
            </a:extLst>
          </p:cNvPr>
          <p:cNvGrpSpPr/>
          <p:nvPr/>
        </p:nvGrpSpPr>
        <p:grpSpPr>
          <a:xfrm>
            <a:off x="185529" y="6405386"/>
            <a:ext cx="11633939" cy="369332"/>
            <a:chOff x="185529" y="6405382"/>
            <a:chExt cx="11633938" cy="369332"/>
          </a:xfrm>
        </p:grpSpPr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xmlns="" id="{5BA06214-1B13-4837-BBC6-F80A38D6FFEB}"/>
                </a:ext>
              </a:extLst>
            </p:cNvPr>
            <p:cNvCxnSpPr/>
            <p:nvPr/>
          </p:nvCxnSpPr>
          <p:spPr>
            <a:xfrm flipH="1">
              <a:off x="304800" y="6412317"/>
              <a:ext cx="11514667" cy="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xmlns="" id="{BBFDE99E-14D5-4903-9CE7-4F43A9CB7AB8}"/>
                </a:ext>
              </a:extLst>
            </p:cNvPr>
            <p:cNvSpPr/>
            <p:nvPr/>
          </p:nvSpPr>
          <p:spPr>
            <a:xfrm>
              <a:off x="185529" y="6405382"/>
              <a:ext cx="7908472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GB" dirty="0" smtClean="0"/>
                <a:t>University of </a:t>
              </a:r>
              <a:r>
                <a:rPr lang="en-GB" dirty="0" err="1" smtClean="0"/>
                <a:t>Basrah</a:t>
              </a:r>
              <a:r>
                <a:rPr lang="en-GB" dirty="0" smtClean="0"/>
                <a:t> –</a:t>
              </a:r>
              <a:r>
                <a:rPr lang="en-US" dirty="0" smtClean="0"/>
                <a:t>College of Nursing </a:t>
              </a:r>
              <a:r>
                <a:rPr lang="en-GB" dirty="0" smtClean="0"/>
                <a:t>– Fundamentals of Nursing Department </a:t>
              </a:r>
              <a:endParaRPr lang="en-GB" dirty="0"/>
            </a:p>
          </p:txBody>
        </p:sp>
      </p:grp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8619569C-F51C-4D5F-9554-C9384EBEA533}"/>
              </a:ext>
            </a:extLst>
          </p:cNvPr>
          <p:cNvSpPr/>
          <p:nvPr/>
        </p:nvSpPr>
        <p:spPr>
          <a:xfrm>
            <a:off x="495522" y="1844518"/>
            <a:ext cx="4527057" cy="3942821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dirty="0">
              <a:solidFill>
                <a:schemeClr val="tx1"/>
              </a:solidFill>
            </a:endParaRPr>
          </a:p>
        </p:txBody>
      </p:sp>
      <p:pic>
        <p:nvPicPr>
          <p:cNvPr id="6" name="صورة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8676" y="195296"/>
            <a:ext cx="1659432" cy="1128788"/>
          </a:xfrm>
          <a:prstGeom prst="rect">
            <a:avLst/>
          </a:prstGeom>
        </p:spPr>
      </p:pic>
      <p:pic>
        <p:nvPicPr>
          <p:cNvPr id="3" name="Picture 2" descr="Antiseptic Surgical Hand Scrub - Manufacturer Exporter Supplier in Delhi  Indi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521" y="1844517"/>
            <a:ext cx="4527057" cy="39428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7933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00010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Nursing diagnosis</a:t>
            </a:r>
            <a:endParaRPr lang="ar-IQ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000108"/>
            <a:ext cx="12192000" cy="585789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endParaRPr lang="en-US" dirty="0" smtClean="0"/>
          </a:p>
          <a:p>
            <a:pPr marL="514350" indent="-514350" algn="l" rtl="0">
              <a:buFont typeface="+mj-lt"/>
              <a:buAutoNum type="arabicPeriod"/>
            </a:pPr>
            <a:r>
              <a:rPr lang="en-US" dirty="0" smtClean="0"/>
              <a:t>Risk for infection</a:t>
            </a:r>
          </a:p>
          <a:p>
            <a:pPr marL="514350" indent="-514350" algn="l" rtl="0">
              <a:buFont typeface="+mj-lt"/>
              <a:buAutoNum type="arabicPeriod"/>
            </a:pPr>
            <a:r>
              <a:rPr lang="en-US" dirty="0" smtClean="0"/>
              <a:t>Risk for injury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405051"/>
      </p:ext>
    </p:extLst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00010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Planning</a:t>
            </a:r>
            <a:endParaRPr lang="ar-IQ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000108"/>
            <a:ext cx="12192000" cy="585789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 rtl="0">
              <a:buNone/>
            </a:pPr>
            <a:endParaRPr lang="en-US" dirty="0" smtClean="0"/>
          </a:p>
          <a:p>
            <a:pPr algn="l" rtl="0">
              <a:buFont typeface="Wingdings" pitchFamily="2" charset="2"/>
              <a:buChar char="Ø"/>
            </a:pPr>
            <a:r>
              <a:rPr lang="en-US" dirty="0" smtClean="0"/>
              <a:t>Client will not develop signs of surgical wound infection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405051"/>
      </p:ext>
    </p:extLst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00010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Implementation</a:t>
            </a:r>
            <a:endParaRPr lang="ar-IQ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000108"/>
            <a:ext cx="12192000" cy="585789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l" rtl="0">
              <a:buNone/>
            </a:pPr>
            <a:r>
              <a:rPr lang="en-US" dirty="0" smtClean="0"/>
              <a:t>1- Turn water on using foot or knee control, and adjust to comfortable temperature.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2- Pre-scrub wash/rinse:</a:t>
            </a:r>
          </a:p>
          <a:p>
            <a:pPr marL="514350" indent="-514350" algn="l" rtl="0">
              <a:buFont typeface="+mj-lt"/>
              <a:buAutoNum type="alphaUcPeriod"/>
            </a:pPr>
            <a:r>
              <a:rPr lang="en-US" dirty="0" smtClean="0"/>
              <a:t>Wet hands and forearms under running, lukewarm water.</a:t>
            </a:r>
          </a:p>
          <a:p>
            <a:pPr marL="514350" indent="-514350" algn="l" rtl="0">
              <a:buFont typeface="+mj-lt"/>
              <a:buAutoNum type="alphaUcPeriod"/>
            </a:pPr>
            <a:r>
              <a:rPr lang="en-US" dirty="0" smtClean="0"/>
              <a:t>Lather with antimicrobial agent up to 20 inches above elbows.</a:t>
            </a:r>
          </a:p>
          <a:p>
            <a:pPr marL="514350" indent="-514350" algn="l" rtl="0">
              <a:buFont typeface="+mj-lt"/>
              <a:buAutoNum type="alphaUcPeriod"/>
            </a:pPr>
            <a:r>
              <a:rPr lang="en-US" dirty="0" smtClean="0"/>
              <a:t>Keep hands elevated above elbows.</a:t>
            </a:r>
          </a:p>
          <a:p>
            <a:pPr marL="514350" indent="-514350" algn="l" rtl="0">
              <a:buFont typeface="+mj-lt"/>
              <a:buAutoNum type="alphaUcPeriod"/>
            </a:pPr>
            <a:r>
              <a:rPr lang="en-US" dirty="0" smtClean="0"/>
              <a:t>Rinse hands and arms thoroughly under running water.</a:t>
            </a:r>
          </a:p>
          <a:p>
            <a:pPr marL="0" indent="0"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3- Under running water, clean under nails of both hands with plastic nail file and discard it.</a:t>
            </a:r>
          </a:p>
        </p:txBody>
      </p:sp>
    </p:spTree>
    <p:extLst>
      <p:ext uri="{BB962C8B-B14F-4D97-AF65-F5344CB8AC3E}">
        <p14:creationId xmlns:p14="http://schemas.microsoft.com/office/powerpoint/2010/main" val="332405051"/>
      </p:ext>
    </p:extLst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00010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endParaRPr lang="ar-IQ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000108"/>
            <a:ext cx="12192000" cy="585789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l" rtl="0">
              <a:buNone/>
            </a:pPr>
            <a:r>
              <a:rPr lang="en-US" dirty="0" smtClean="0"/>
              <a:t>4- </a:t>
            </a:r>
            <a:r>
              <a:rPr lang="en-US" sz="4400" dirty="0" smtClean="0"/>
              <a:t>Scrubbing with brush:</a:t>
            </a:r>
          </a:p>
          <a:p>
            <a:pPr algn="l" rtl="0">
              <a:buNone/>
            </a:pPr>
            <a:endParaRPr lang="en-US" sz="4400" dirty="0" smtClean="0"/>
          </a:p>
          <a:p>
            <a:pPr marL="514350" indent="-514350" algn="l" rtl="0">
              <a:buFont typeface="+mj-lt"/>
              <a:buAutoNum type="alphaUcPeriod"/>
            </a:pPr>
            <a:r>
              <a:rPr lang="en-US" sz="4400" dirty="0" smtClean="0"/>
              <a:t>Wet brush and apply antimicrobial agent.</a:t>
            </a:r>
          </a:p>
          <a:p>
            <a:pPr marL="514350" indent="-514350" algn="l" rtl="0">
              <a:buFont typeface="+mj-lt"/>
              <a:buAutoNum type="alphaUcPeriod"/>
            </a:pPr>
            <a:endParaRPr lang="en-US" sz="4400" dirty="0" smtClean="0"/>
          </a:p>
          <a:p>
            <a:pPr marL="514350" indent="-514350" algn="l" rtl="0">
              <a:buFont typeface="+mj-lt"/>
              <a:buAutoNum type="alphaUcPeriod"/>
            </a:pPr>
            <a:r>
              <a:rPr lang="en-US" sz="4400" dirty="0" smtClean="0"/>
              <a:t>Visualize each finger, hand, and arm as having 4 sides.</a:t>
            </a:r>
          </a:p>
          <a:p>
            <a:pPr marL="0" indent="0" algn="l" rtl="0">
              <a:buNone/>
            </a:pPr>
            <a:endParaRPr lang="en-US" sz="4400" dirty="0" smtClean="0"/>
          </a:p>
          <a:p>
            <a:pPr marL="0" indent="0" algn="l" rtl="0">
              <a:buNone/>
            </a:pPr>
            <a:r>
              <a:rPr lang="en-US" sz="4400" dirty="0" smtClean="0"/>
              <a:t>C.</a:t>
            </a:r>
            <a:r>
              <a:rPr lang="en-US" sz="4400" dirty="0"/>
              <a:t>	</a:t>
            </a:r>
            <a:r>
              <a:rPr lang="en-US" sz="4400" dirty="0" smtClean="0"/>
              <a:t>Scrub the nails of one hand with 15 strokes.</a:t>
            </a:r>
          </a:p>
          <a:p>
            <a:pPr algn="l" rtl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2405051"/>
      </p:ext>
    </p:extLst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00010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endParaRPr lang="ar-IQ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000108"/>
            <a:ext cx="12192000" cy="585789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0" lvl="0" indent="0" algn="l" rtl="0">
              <a:buNone/>
            </a:pPr>
            <a:r>
              <a:rPr lang="en-US" sz="4800" dirty="0" smtClean="0">
                <a:solidFill>
                  <a:prstClr val="black"/>
                </a:solidFill>
              </a:rPr>
              <a:t>D. Scrub </a:t>
            </a:r>
            <a:r>
              <a:rPr lang="en-US" sz="4800" dirty="0">
                <a:solidFill>
                  <a:prstClr val="black"/>
                </a:solidFill>
              </a:rPr>
              <a:t>each side of palm, each side of thumb, each side of fingers, and posterior side of hand with 10 stroke each</a:t>
            </a:r>
            <a:r>
              <a:rPr lang="en-US" sz="4800" dirty="0" smtClean="0">
                <a:solidFill>
                  <a:prstClr val="black"/>
                </a:solidFill>
              </a:rPr>
              <a:t>.</a:t>
            </a:r>
          </a:p>
          <a:p>
            <a:pPr marL="0" lvl="0" indent="0" algn="l" rtl="0">
              <a:buNone/>
            </a:pPr>
            <a:endParaRPr lang="en-US" sz="4800" dirty="0">
              <a:solidFill>
                <a:prstClr val="black"/>
              </a:solidFill>
            </a:endParaRPr>
          </a:p>
          <a:p>
            <a:pPr marL="0" lvl="0" indent="0" algn="l" rtl="0">
              <a:buNone/>
            </a:pPr>
            <a:r>
              <a:rPr lang="en-US" sz="4800" dirty="0" smtClean="0">
                <a:solidFill>
                  <a:prstClr val="black"/>
                </a:solidFill>
              </a:rPr>
              <a:t>E. Divide </a:t>
            </a:r>
            <a:r>
              <a:rPr lang="en-US" sz="4800" dirty="0">
                <a:solidFill>
                  <a:prstClr val="black"/>
                </a:solidFill>
              </a:rPr>
              <a:t>the arm mentally into three part, scrub(4 sides) for each part 10 </a:t>
            </a:r>
            <a:r>
              <a:rPr lang="en-US" sz="4800" dirty="0" smtClean="0">
                <a:solidFill>
                  <a:prstClr val="black"/>
                </a:solidFill>
              </a:rPr>
              <a:t>stroke.</a:t>
            </a:r>
          </a:p>
          <a:p>
            <a:pPr marL="0" lvl="0" indent="0" algn="l" rtl="0">
              <a:buNone/>
            </a:pPr>
            <a:endParaRPr lang="en-US" sz="4800" dirty="0">
              <a:solidFill>
                <a:prstClr val="black"/>
              </a:solidFill>
            </a:endParaRPr>
          </a:p>
          <a:p>
            <a:pPr marL="0" lvl="0" indent="0" algn="l" rtl="0">
              <a:buNone/>
            </a:pPr>
            <a:r>
              <a:rPr lang="en-US" sz="4800" dirty="0" smtClean="0">
                <a:solidFill>
                  <a:prstClr val="black"/>
                </a:solidFill>
              </a:rPr>
              <a:t>F. Rinse </a:t>
            </a:r>
            <a:r>
              <a:rPr lang="en-US" sz="4800" dirty="0">
                <a:solidFill>
                  <a:prstClr val="black"/>
                </a:solidFill>
              </a:rPr>
              <a:t>brush and repeat the steps for the other arm.</a:t>
            </a:r>
          </a:p>
        </p:txBody>
      </p:sp>
    </p:spTree>
    <p:extLst>
      <p:ext uri="{BB962C8B-B14F-4D97-AF65-F5344CB8AC3E}">
        <p14:creationId xmlns:p14="http://schemas.microsoft.com/office/powerpoint/2010/main" val="332405051"/>
      </p:ext>
    </p:extLst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00010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endParaRPr lang="ar-IQ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-76200" y="1000108"/>
            <a:ext cx="12192000" cy="585789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endParaRPr lang="en-US" dirty="0"/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280160"/>
            <a:ext cx="11018520" cy="4678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405051"/>
      </p:ext>
    </p:extLst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00010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endParaRPr lang="ar-IQ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000108"/>
            <a:ext cx="12192000" cy="585789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endParaRPr lang="en-US" dirty="0"/>
          </a:p>
        </p:txBody>
      </p:sp>
      <p:sp>
        <p:nvSpPr>
          <p:cNvPr id="4" name="AutoShape 2" descr="Tips on Scrubbing In"/>
          <p:cNvSpPr>
            <a:spLocks noChangeAspect="1" noChangeArrowheads="1"/>
          </p:cNvSpPr>
          <p:nvPr/>
        </p:nvSpPr>
        <p:spPr bwMode="auto">
          <a:xfrm>
            <a:off x="11971338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IQ"/>
          </a:p>
        </p:txBody>
      </p:sp>
      <p:pic>
        <p:nvPicPr>
          <p:cNvPr id="5" name="صورة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" y="1828800"/>
            <a:ext cx="11140440" cy="438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405051"/>
      </p:ext>
    </p:extLst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64305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600200"/>
            <a:ext cx="12192000" cy="52578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ar-IQ" dirty="0"/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3480" y="2057400"/>
            <a:ext cx="9768840" cy="3901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6837451"/>
      </p:ext>
    </p:extLst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64305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600200"/>
            <a:ext cx="12192000" cy="52578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ar-IQ" dirty="0"/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40" y="2087880"/>
            <a:ext cx="9083040" cy="3855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9915503"/>
      </p:ext>
    </p:extLst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00010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endParaRPr lang="ar-IQ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000108"/>
            <a:ext cx="12192000" cy="585789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5- Discard brush, flex arms, and rinse from fingertips to elbows in one continuous motion.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6- Turn off water with foot or knee control, with hand elevated in front of and away from body.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7- Enter operating room.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8- Grasp one end of the sterile towel to dry one hand thoroughly, moving from fingers to elbow in a rotating motion.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9- Discard towel.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405051"/>
      </p:ext>
    </p:extLst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00010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cs typeface="+mj-cs"/>
              </a:rPr>
              <a:t>Introduction</a:t>
            </a:r>
            <a:endParaRPr lang="ar-IQ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cs typeface="+mj-cs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000108"/>
            <a:ext cx="12192000" cy="585789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sz="4800" dirty="0" smtClean="0"/>
              <a:t>In the operating room setting it is imperative that surgical hand antisepsis be achieved through effective surgical scrub to reduce the risk of acquired postoperative infection.</a:t>
            </a:r>
          </a:p>
        </p:txBody>
      </p:sp>
    </p:spTree>
    <p:extLst>
      <p:ext uri="{BB962C8B-B14F-4D97-AF65-F5344CB8AC3E}">
        <p14:creationId xmlns:p14="http://schemas.microsoft.com/office/powerpoint/2010/main" val="3078665139"/>
      </p:ext>
    </p:extLst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00010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Evaluation</a:t>
            </a:r>
            <a:endParaRPr lang="ar-IQ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000108"/>
            <a:ext cx="12192000" cy="585789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Observe the client for signs of localized wound infection( usually occurs 2-3 days postoperatively) which includes:</a:t>
            </a:r>
          </a:p>
          <a:p>
            <a:pPr marL="514350" indent="-514350" algn="l" rtl="0">
              <a:buFont typeface="+mj-lt"/>
              <a:buAutoNum type="arabicPeriod"/>
            </a:pPr>
            <a:r>
              <a:rPr lang="en-US" dirty="0" smtClean="0"/>
              <a:t>Redness</a:t>
            </a:r>
          </a:p>
          <a:p>
            <a:pPr marL="514350" indent="-514350" algn="l" rtl="0">
              <a:buFont typeface="+mj-lt"/>
              <a:buAutoNum type="arabicPeriod"/>
            </a:pPr>
            <a:r>
              <a:rPr lang="en-US" dirty="0" smtClean="0"/>
              <a:t>Swelling</a:t>
            </a:r>
          </a:p>
          <a:p>
            <a:pPr marL="514350" indent="-514350" algn="l" rtl="0">
              <a:buFont typeface="+mj-lt"/>
              <a:buAutoNum type="arabicPeriod"/>
            </a:pPr>
            <a:r>
              <a:rPr lang="en-US" dirty="0" smtClean="0"/>
              <a:t>Hotness</a:t>
            </a:r>
          </a:p>
          <a:p>
            <a:pPr marL="514350" indent="-514350" algn="l" rtl="0">
              <a:buFont typeface="+mj-lt"/>
              <a:buAutoNum type="arabicPeriod"/>
            </a:pPr>
            <a:r>
              <a:rPr lang="en-US" dirty="0" smtClean="0"/>
              <a:t>Pain</a:t>
            </a:r>
          </a:p>
          <a:p>
            <a:pPr marL="514350" indent="-514350" algn="l" rtl="0">
              <a:buFont typeface="+mj-lt"/>
              <a:buAutoNum type="arabicPeriod"/>
            </a:pPr>
            <a:r>
              <a:rPr lang="en-US" dirty="0" smtClean="0"/>
              <a:t>Pus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405051"/>
      </p:ext>
    </p:extLst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64305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600200"/>
            <a:ext cx="12192000" cy="52578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9600" dirty="0" smtClean="0">
                <a:latin typeface="Arial Rounded MT Bold" pitchFamily="34" charset="0"/>
              </a:rPr>
              <a:t>Thanks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906200789"/>
      </p:ext>
    </p:extLst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00010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endParaRPr lang="ar-IQ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000108"/>
            <a:ext cx="12192000" cy="585789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 rtl="0">
              <a:buNone/>
            </a:pPr>
            <a:endParaRPr lang="en-US" sz="4800" dirty="0" smtClean="0"/>
          </a:p>
          <a:p>
            <a:pPr algn="l" rtl="0">
              <a:buNone/>
            </a:pPr>
            <a:r>
              <a:rPr lang="en-US" sz="4800" dirty="0" smtClean="0"/>
              <a:t>The </a:t>
            </a:r>
            <a:r>
              <a:rPr lang="en-US" sz="4800" dirty="0"/>
              <a:t>inadvertent transfer of </a:t>
            </a:r>
            <a:r>
              <a:rPr lang="en-US" sz="4800" dirty="0" smtClean="0"/>
              <a:t>microorganisms </a:t>
            </a:r>
            <a:r>
              <a:rPr lang="en-US" sz="4800" dirty="0"/>
              <a:t>such as bacteria to a patient's wound site during surgery can result in a wound infection that is commonly called a surgical site infection (SSI). </a:t>
            </a:r>
          </a:p>
        </p:txBody>
      </p:sp>
    </p:spTree>
    <p:extLst>
      <p:ext uri="{BB962C8B-B14F-4D97-AF65-F5344CB8AC3E}">
        <p14:creationId xmlns:p14="http://schemas.microsoft.com/office/powerpoint/2010/main" val="332405051"/>
      </p:ext>
    </p:extLst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00010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endParaRPr lang="ar-IQ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000108"/>
            <a:ext cx="12192000" cy="585789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 rtl="0">
              <a:buNone/>
            </a:pPr>
            <a:endParaRPr lang="en-US" sz="5400" dirty="0" smtClean="0"/>
          </a:p>
          <a:p>
            <a:pPr algn="l" rtl="0">
              <a:buNone/>
            </a:pPr>
            <a:r>
              <a:rPr lang="en-US" sz="5400" dirty="0" smtClean="0"/>
              <a:t>Surgical </a:t>
            </a:r>
            <a:r>
              <a:rPr lang="en-US" sz="5400" dirty="0"/>
              <a:t>site infection (SSI</a:t>
            </a:r>
            <a:r>
              <a:rPr lang="en-US" sz="5400" dirty="0" smtClean="0"/>
              <a:t>): are </a:t>
            </a:r>
            <a:r>
              <a:rPr lang="en-US" sz="5400" dirty="0"/>
              <a:t>one of the most common forms of health care-associated infections for surgical patients. </a:t>
            </a:r>
          </a:p>
        </p:txBody>
      </p:sp>
    </p:spTree>
    <p:extLst>
      <p:ext uri="{BB962C8B-B14F-4D97-AF65-F5344CB8AC3E}">
        <p14:creationId xmlns:p14="http://schemas.microsoft.com/office/powerpoint/2010/main" val="3331622866"/>
      </p:ext>
    </p:extLst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00010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rtl="0"/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Purpose</a:t>
            </a:r>
            <a:endParaRPr lang="ar-IQ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000108"/>
            <a:ext cx="12192000" cy="585789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 rtl="0">
              <a:buNone/>
            </a:pPr>
            <a:r>
              <a:rPr lang="en-US" sz="4400" dirty="0"/>
              <a:t>Through the use of antimicrobial agent and sterile </a:t>
            </a:r>
            <a:r>
              <a:rPr lang="en-US" sz="4400" dirty="0" smtClean="0"/>
              <a:t>brushes, </a:t>
            </a:r>
            <a:r>
              <a:rPr lang="en-US" sz="4400" dirty="0"/>
              <a:t>the surgical hand scrub </a:t>
            </a:r>
            <a:r>
              <a:rPr lang="en-US" sz="4400" dirty="0" smtClean="0"/>
              <a:t>can:</a:t>
            </a:r>
            <a:endParaRPr lang="en-US" sz="4400" dirty="0" smtClean="0"/>
          </a:p>
          <a:p>
            <a:pPr marL="514350" indent="-514350" algn="l" rtl="0">
              <a:buFont typeface="+mj-lt"/>
              <a:buAutoNum type="arabicPeriod"/>
            </a:pPr>
            <a:r>
              <a:rPr lang="en-US" sz="4400" dirty="0" smtClean="0"/>
              <a:t>Removes </a:t>
            </a:r>
            <a:r>
              <a:rPr lang="en-US" sz="4400" dirty="0"/>
              <a:t>debris and transient microorganisms from the nails, hands, and </a:t>
            </a:r>
            <a:r>
              <a:rPr lang="en-US" sz="4400" dirty="0" smtClean="0"/>
              <a:t>forearms.</a:t>
            </a:r>
            <a:endParaRPr lang="en-US" sz="4400" dirty="0"/>
          </a:p>
          <a:p>
            <a:pPr marL="514350" indent="-514350" algn="l" rtl="0">
              <a:buFont typeface="+mj-lt"/>
              <a:buAutoNum type="arabicPeriod"/>
            </a:pPr>
            <a:r>
              <a:rPr lang="en-US" sz="4400" dirty="0"/>
              <a:t>Reduce the resident microbial count to a </a:t>
            </a:r>
            <a:r>
              <a:rPr lang="en-US" sz="4400" dirty="0" smtClean="0"/>
              <a:t>minimum.</a:t>
            </a:r>
            <a:endParaRPr lang="en-US" sz="4400" dirty="0"/>
          </a:p>
          <a:p>
            <a:pPr marL="514350" indent="-514350" algn="l" rtl="0">
              <a:buFont typeface="+mj-lt"/>
              <a:buAutoNum type="arabicPeriod"/>
            </a:pPr>
            <a:r>
              <a:rPr lang="en-US" sz="4400" dirty="0"/>
              <a:t>Inhibits rapid/ rebound growth of microorganisms.</a:t>
            </a:r>
          </a:p>
        </p:txBody>
      </p:sp>
    </p:spTree>
    <p:extLst>
      <p:ext uri="{BB962C8B-B14F-4D97-AF65-F5344CB8AC3E}">
        <p14:creationId xmlns:p14="http://schemas.microsoft.com/office/powerpoint/2010/main" val="332405051"/>
      </p:ext>
    </p:extLst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00010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Equipment</a:t>
            </a:r>
            <a:endParaRPr lang="ar-IQ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000108"/>
            <a:ext cx="12192000" cy="585789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 rtl="0">
              <a:buNone/>
            </a:pPr>
            <a:endParaRPr lang="en-US" dirty="0" smtClean="0"/>
          </a:p>
          <a:p>
            <a:pPr marL="514350" indent="-514350" algn="l" rtl="0">
              <a:buFont typeface="+mj-lt"/>
              <a:buAutoNum type="arabicPeriod"/>
            </a:pPr>
            <a:r>
              <a:rPr lang="en-US" dirty="0" smtClean="0"/>
              <a:t>Deep sink with foot or knee controls.</a:t>
            </a:r>
          </a:p>
          <a:p>
            <a:pPr marL="514350" indent="-514350" algn="l" rtl="0">
              <a:buFont typeface="+mj-lt"/>
              <a:buAutoNum type="arabicPeriod"/>
            </a:pPr>
            <a:r>
              <a:rPr lang="en-US" dirty="0" smtClean="0"/>
              <a:t>Antimicrobial agent </a:t>
            </a:r>
          </a:p>
          <a:p>
            <a:pPr marL="514350" indent="-514350" algn="l" rtl="0">
              <a:buFont typeface="+mj-lt"/>
              <a:buAutoNum type="arabicPeriod"/>
            </a:pPr>
            <a:r>
              <a:rPr lang="en-US" dirty="0" smtClean="0"/>
              <a:t>Surgical scrub brush with plastic nail file.</a:t>
            </a:r>
          </a:p>
          <a:p>
            <a:pPr marL="514350" indent="-514350" algn="l" rtl="0">
              <a:buFont typeface="+mj-lt"/>
              <a:buAutoNum type="arabicPeriod"/>
            </a:pPr>
            <a:r>
              <a:rPr lang="en-US" dirty="0" smtClean="0"/>
              <a:t>Sterile towel</a:t>
            </a:r>
          </a:p>
          <a:p>
            <a:pPr algn="l" rtl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405051"/>
      </p:ext>
    </p:extLst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64305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/>
            <a:endParaRPr lang="ar-IQ" sz="20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600200"/>
            <a:ext cx="12192000" cy="52578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ar-IQ" dirty="0"/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3840" y="1821180"/>
            <a:ext cx="4312920" cy="5013960"/>
          </a:xfrm>
          <a:prstGeom prst="rect">
            <a:avLst/>
          </a:prstGeom>
        </p:spPr>
      </p:pic>
      <p:pic>
        <p:nvPicPr>
          <p:cNvPr id="5" name="صورة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4437" y="1676400"/>
            <a:ext cx="2854643" cy="5013959"/>
          </a:xfrm>
          <a:prstGeom prst="rect">
            <a:avLst/>
          </a:prstGeom>
        </p:spPr>
      </p:pic>
      <p:pic>
        <p:nvPicPr>
          <p:cNvPr id="6" name="صورة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877" y="1676400"/>
            <a:ext cx="4861560" cy="2712720"/>
          </a:xfrm>
          <a:prstGeom prst="rect">
            <a:avLst/>
          </a:prstGeom>
        </p:spPr>
      </p:pic>
      <p:pic>
        <p:nvPicPr>
          <p:cNvPr id="7" name="صورة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878" y="4328160"/>
            <a:ext cx="2335291" cy="2514600"/>
          </a:xfrm>
          <a:prstGeom prst="rect">
            <a:avLst/>
          </a:prstGeom>
        </p:spPr>
      </p:pic>
      <p:sp>
        <p:nvSpPr>
          <p:cNvPr id="13" name="شكل بيضاوي 12"/>
          <p:cNvSpPr/>
          <p:nvPr/>
        </p:nvSpPr>
        <p:spPr>
          <a:xfrm>
            <a:off x="1280160" y="0"/>
            <a:ext cx="2436019" cy="156972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3200" b="1" dirty="0"/>
              <a:t>Deep </a:t>
            </a:r>
            <a:r>
              <a:rPr lang="en-US" sz="3200" b="1" dirty="0" smtClean="0"/>
              <a:t>sink</a:t>
            </a:r>
            <a:endParaRPr lang="en-US" sz="3200" dirty="0"/>
          </a:p>
        </p:txBody>
      </p:sp>
      <p:sp>
        <p:nvSpPr>
          <p:cNvPr id="14" name="شكل بيضاوي 13"/>
          <p:cNvSpPr/>
          <p:nvPr/>
        </p:nvSpPr>
        <p:spPr>
          <a:xfrm>
            <a:off x="7932420" y="0"/>
            <a:ext cx="4206240" cy="156972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lvl="0">
              <a:spcBef>
                <a:spcPct val="20000"/>
              </a:spcBef>
            </a:pPr>
            <a:r>
              <a:rPr lang="en-US" sz="2800" b="1" dirty="0">
                <a:solidFill>
                  <a:prstClr val="black"/>
                </a:solidFill>
              </a:rPr>
              <a:t>Surgical scrub brush with plastic nail </a:t>
            </a:r>
            <a:r>
              <a:rPr lang="en-US" sz="2800" b="1" dirty="0" smtClean="0">
                <a:solidFill>
                  <a:prstClr val="black"/>
                </a:solidFill>
              </a:rPr>
              <a:t>file</a:t>
            </a:r>
            <a:endParaRPr lang="en-US" sz="3200" b="1" dirty="0">
              <a:solidFill>
                <a:prstClr val="black"/>
              </a:solidFill>
            </a:endParaRPr>
          </a:p>
        </p:txBody>
      </p:sp>
      <p:sp>
        <p:nvSpPr>
          <p:cNvPr id="16" name="شكل بيضاوي 15"/>
          <p:cNvSpPr/>
          <p:nvPr/>
        </p:nvSpPr>
        <p:spPr>
          <a:xfrm>
            <a:off x="4617720" y="152400"/>
            <a:ext cx="2590800" cy="141732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lvl="0">
              <a:spcBef>
                <a:spcPct val="20000"/>
              </a:spcBef>
            </a:pPr>
            <a:r>
              <a:rPr lang="en-US" sz="3200" b="1" dirty="0">
                <a:solidFill>
                  <a:prstClr val="black"/>
                </a:solidFill>
              </a:rPr>
              <a:t>Sterile towel</a:t>
            </a:r>
          </a:p>
        </p:txBody>
      </p:sp>
      <p:sp>
        <p:nvSpPr>
          <p:cNvPr id="17" name="شكل بيضاوي 16"/>
          <p:cNvSpPr/>
          <p:nvPr/>
        </p:nvSpPr>
        <p:spPr>
          <a:xfrm>
            <a:off x="1965960" y="5196840"/>
            <a:ext cx="3566160" cy="130302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lvl="0">
              <a:spcBef>
                <a:spcPct val="20000"/>
              </a:spcBef>
            </a:pPr>
            <a:r>
              <a:rPr lang="en-US" sz="3200" b="1" dirty="0">
                <a:solidFill>
                  <a:prstClr val="black"/>
                </a:solidFill>
              </a:rPr>
              <a:t>Antimicrobial agent </a:t>
            </a:r>
          </a:p>
        </p:txBody>
      </p:sp>
      <p:cxnSp>
        <p:nvCxnSpPr>
          <p:cNvPr id="19" name="رابط كسهم مستقيم 18"/>
          <p:cNvCxnSpPr/>
          <p:nvPr/>
        </p:nvCxnSpPr>
        <p:spPr>
          <a:xfrm>
            <a:off x="8732520" y="1463040"/>
            <a:ext cx="0" cy="12344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رابط كسهم مستقيم 22"/>
          <p:cNvCxnSpPr>
            <a:stCxn id="16" idx="4"/>
          </p:cNvCxnSpPr>
          <p:nvPr/>
        </p:nvCxnSpPr>
        <p:spPr>
          <a:xfrm>
            <a:off x="5913120" y="1569720"/>
            <a:ext cx="0" cy="12344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رابط كسهم مستقيم 29"/>
          <p:cNvCxnSpPr/>
          <p:nvPr/>
        </p:nvCxnSpPr>
        <p:spPr>
          <a:xfrm flipH="1">
            <a:off x="960121" y="1188720"/>
            <a:ext cx="487679" cy="4876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52" name="رابط كسهم مستقيم 2051"/>
          <p:cNvCxnSpPr>
            <a:stCxn id="17" idx="1"/>
          </p:cNvCxnSpPr>
          <p:nvPr/>
        </p:nvCxnSpPr>
        <p:spPr>
          <a:xfrm flipH="1" flipV="1">
            <a:off x="1630681" y="4907280"/>
            <a:ext cx="857531" cy="48038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6837451"/>
      </p:ext>
    </p:extLst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64305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600200"/>
            <a:ext cx="12192000" cy="52578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ar-IQ" dirty="0"/>
          </a:p>
        </p:txBody>
      </p:sp>
      <p:pic>
        <p:nvPicPr>
          <p:cNvPr id="5" name="صورة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3120" y="2352674"/>
            <a:ext cx="7254240" cy="3072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5286872"/>
      </p:ext>
    </p:extLst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00010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Assessment</a:t>
            </a:r>
            <a:endParaRPr lang="ar-IQ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000108"/>
            <a:ext cx="12192000" cy="585789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 rtl="0">
              <a:buNone/>
            </a:pPr>
            <a:endParaRPr lang="en-US" dirty="0" smtClean="0"/>
          </a:p>
          <a:p>
            <a:pPr marL="514350" indent="-514350" algn="l" rtl="0">
              <a:buFont typeface="+mj-lt"/>
              <a:buAutoNum type="arabicPeriod"/>
            </a:pPr>
            <a:r>
              <a:rPr lang="en-US" dirty="0" smtClean="0"/>
              <a:t>Remove bracelets, rings, and watches.</a:t>
            </a:r>
          </a:p>
          <a:p>
            <a:pPr marL="514350" indent="-514350" algn="l" rtl="0">
              <a:buFont typeface="+mj-lt"/>
              <a:buAutoNum type="arabicPeriod"/>
            </a:pPr>
            <a:r>
              <a:rPr lang="en-US" dirty="0" smtClean="0"/>
              <a:t>Inspect fingernails, which must be short, clean.</a:t>
            </a:r>
          </a:p>
          <a:p>
            <a:pPr marL="514350" indent="-514350" algn="l" rtl="0">
              <a:buFont typeface="+mj-lt"/>
              <a:buAutoNum type="arabicPeriod"/>
            </a:pPr>
            <a:r>
              <a:rPr lang="en-US" dirty="0" smtClean="0"/>
              <a:t>Artificial nails should not be worn.</a:t>
            </a:r>
          </a:p>
          <a:p>
            <a:pPr marL="514350" indent="-514350" algn="l" rtl="0">
              <a:buFont typeface="+mj-lt"/>
              <a:buAutoNum type="arabicPeriod"/>
            </a:pPr>
            <a:r>
              <a:rPr lang="en-US" dirty="0" smtClean="0"/>
              <a:t>Inspect condition of cuticles, hands, and forearms for presence of abrasions, cuts or open lesions.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405051"/>
      </p:ext>
    </p:extLst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1788</TotalTime>
  <Words>513</Words>
  <Application>Microsoft Office PowerPoint</Application>
  <PresentationFormat>مخصص</PresentationFormat>
  <Paragraphs>96</Paragraphs>
  <Slides>21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3</vt:i4>
      </vt:variant>
      <vt:variant>
        <vt:lpstr>عناوين الشرائح</vt:lpstr>
      </vt:variant>
      <vt:variant>
        <vt:i4>21</vt:i4>
      </vt:variant>
    </vt:vector>
  </HeadingPairs>
  <TitlesOfParts>
    <vt:vector size="24" baseType="lpstr">
      <vt:lpstr>Office Theme</vt:lpstr>
      <vt:lpstr>سمة Office</vt:lpstr>
      <vt:lpstr>2_سمة Office</vt:lpstr>
      <vt:lpstr>عرض تقديمي في PowerPoint</vt:lpstr>
      <vt:lpstr>Introduction</vt:lpstr>
      <vt:lpstr>عرض تقديمي في PowerPoint</vt:lpstr>
      <vt:lpstr>عرض تقديمي في PowerPoint</vt:lpstr>
      <vt:lpstr>Purpose</vt:lpstr>
      <vt:lpstr>Equipment</vt:lpstr>
      <vt:lpstr>عرض تقديمي في PowerPoint</vt:lpstr>
      <vt:lpstr>عرض تقديمي في PowerPoint</vt:lpstr>
      <vt:lpstr>Assessment</vt:lpstr>
      <vt:lpstr>Nursing diagnosis</vt:lpstr>
      <vt:lpstr>Planning</vt:lpstr>
      <vt:lpstr>Implementation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Evaluation</vt:lpstr>
      <vt:lpstr>عرض تقديمي في PowerPoint</vt:lpstr>
    </vt:vector>
  </TitlesOfParts>
  <Company>SACC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Auday Basheer</dc:creator>
  <cp:lastModifiedBy>Windows User</cp:lastModifiedBy>
  <cp:revision>156</cp:revision>
  <cp:lastPrinted>2020-10-04T08:00:53Z</cp:lastPrinted>
  <dcterms:created xsi:type="dcterms:W3CDTF">2019-08-09T19:43:06Z</dcterms:created>
  <dcterms:modified xsi:type="dcterms:W3CDTF">2021-01-29T15:18:41Z</dcterms:modified>
</cp:coreProperties>
</file>